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43891200"/>
  <p:notesSz cx="7010400" cy="9296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5" autoAdjust="0"/>
    <p:restoredTop sz="98131" autoAdjust="0"/>
  </p:normalViewPr>
  <p:slideViewPr>
    <p:cSldViewPr snapToGrid="0" snapToObjects="1">
      <p:cViewPr varScale="1">
        <p:scale>
          <a:sx n="14" d="100"/>
          <a:sy n="14" d="100"/>
        </p:scale>
        <p:origin x="-2008" y="-96"/>
      </p:cViewPr>
      <p:guideLst>
        <p:guide orient="horz" pos="13824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3634723"/>
            <a:ext cx="3730752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24871680"/>
            <a:ext cx="3072384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757687"/>
            <a:ext cx="9875520" cy="37449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757687"/>
            <a:ext cx="28895040" cy="37449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8204163"/>
            <a:ext cx="3730752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8602968"/>
            <a:ext cx="3730752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10241285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10241285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9824724"/>
            <a:ext cx="19392903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3919201"/>
            <a:ext cx="19392903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9824724"/>
            <a:ext cx="1940052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3919201"/>
            <a:ext cx="1940052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747520"/>
            <a:ext cx="14439903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747525"/>
            <a:ext cx="245364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9184645"/>
            <a:ext cx="14439903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30723841"/>
            <a:ext cx="2633472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3921760"/>
            <a:ext cx="2633472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34350964"/>
            <a:ext cx="2633472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757683"/>
            <a:ext cx="3950208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10241285"/>
            <a:ext cx="3950208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9/24/15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40680643"/>
            <a:ext cx="138988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emf"/><Relationship Id="rId21" Type="http://schemas.openxmlformats.org/officeDocument/2006/relationships/image" Target="../media/image20.emf"/><Relationship Id="rId22" Type="http://schemas.openxmlformats.org/officeDocument/2006/relationships/image" Target="../media/image21.emf"/><Relationship Id="rId23" Type="http://schemas.openxmlformats.org/officeDocument/2006/relationships/image" Target="../media/image22.emf"/><Relationship Id="rId24" Type="http://schemas.openxmlformats.org/officeDocument/2006/relationships/image" Target="../media/image23.png"/><Relationship Id="rId25" Type="http://schemas.openxmlformats.org/officeDocument/2006/relationships/image" Target="../media/image24.JPG"/><Relationship Id="rId26" Type="http://schemas.openxmlformats.org/officeDocument/2006/relationships/image" Target="../media/image25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368" y="3029819"/>
            <a:ext cx="2157984" cy="21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ounded Rectangle 181"/>
          <p:cNvSpPr/>
          <p:nvPr/>
        </p:nvSpPr>
        <p:spPr>
          <a:xfrm>
            <a:off x="129466" y="5167344"/>
            <a:ext cx="16343740" cy="110267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Covariance Control?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476230" y="168485"/>
            <a:ext cx="1777960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Shaping a Swarm Using Wall Friction and a Shared Control Input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sshahrokhi2@uh.edu, atbecker@uh.edu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160217" y="20126821"/>
            <a:ext cx="16331315" cy="996696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Using Friction to Break Symmetry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29466" y="21335464"/>
            <a:ext cx="16362066" cy="632528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b="1" i="1" dirty="0" smtClean="0">
                <a:latin typeface="Arial"/>
                <a:cs typeface="Arial"/>
              </a:rPr>
              <a:t>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16946707" y="5187803"/>
            <a:ext cx="14455108" cy="1122127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Position Control using Wall Friction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16985818" y="6569182"/>
            <a:ext cx="14455108" cy="1675493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141665" y="29389303"/>
            <a:ext cx="16349867" cy="1415909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16946706" y="23915561"/>
            <a:ext cx="14494219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Multi Robot Control</a:t>
            </a:r>
          </a:p>
        </p:txBody>
      </p:sp>
      <p:sp>
        <p:nvSpPr>
          <p:cNvPr id="190" name="Rounded Rectangle 189"/>
          <p:cNvSpPr/>
          <p:nvPr/>
        </p:nvSpPr>
        <p:spPr>
          <a:xfrm>
            <a:off x="17034504" y="25245619"/>
            <a:ext cx="14406422" cy="127052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129466" y="6569180"/>
            <a:ext cx="16362066" cy="1319201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Vascular </a:t>
            </a:r>
            <a:r>
              <a:rPr lang="en-US" sz="4000" dirty="0">
                <a:latin typeface="Arial"/>
                <a:cs typeface="Arial"/>
              </a:rPr>
              <a:t>networks are common in </a:t>
            </a:r>
            <a:r>
              <a:rPr lang="en-US" sz="4000" dirty="0" smtClean="0">
                <a:latin typeface="Arial"/>
                <a:cs typeface="Arial"/>
              </a:rPr>
              <a:t>biology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i="1" dirty="0" smtClean="0">
                <a:latin typeface="Arial"/>
                <a:cs typeface="Arial"/>
              </a:rPr>
              <a:t>Shared inputs </a:t>
            </a:r>
            <a:r>
              <a:rPr lang="en-US" sz="4000" dirty="0" smtClean="0">
                <a:latin typeface="Arial"/>
                <a:cs typeface="Arial"/>
              </a:rPr>
              <a:t>means each member of 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</a:t>
            </a:r>
            <a:r>
              <a:rPr lang="en-US" sz="4000" dirty="0" smtClean="0">
                <a:latin typeface="Arial"/>
                <a:cs typeface="Arial"/>
              </a:rPr>
              <a:t>the swarm </a:t>
            </a:r>
            <a:r>
              <a:rPr lang="en-US" sz="4000" dirty="0" smtClean="0">
                <a:latin typeface="Arial"/>
                <a:cs typeface="Arial"/>
              </a:rPr>
              <a:t>receives the same control 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</a:t>
            </a:r>
            <a:r>
              <a:rPr lang="en-US" sz="4000" dirty="0" smtClean="0">
                <a:latin typeface="Arial"/>
                <a:cs typeface="Arial"/>
              </a:rPr>
              <a:t>input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Navigating </a:t>
            </a:r>
            <a:r>
              <a:rPr lang="en-US" sz="4000" dirty="0">
                <a:latin typeface="Arial"/>
                <a:cs typeface="Arial"/>
              </a:rPr>
              <a:t>a swarm using </a:t>
            </a:r>
            <a:r>
              <a:rPr lang="en-US" sz="4000" dirty="0" smtClean="0">
                <a:latin typeface="Arial"/>
                <a:cs typeface="Arial"/>
              </a:rPr>
              <a:t>shared</a:t>
            </a:r>
          </a:p>
          <a:p>
            <a:r>
              <a:rPr lang="en-US" sz="4000" dirty="0" smtClean="0">
                <a:latin typeface="Arial"/>
                <a:cs typeface="Arial"/>
              </a:rPr>
              <a:t>    inputs </a:t>
            </a:r>
            <a:r>
              <a:rPr lang="en-US" sz="4000" dirty="0" smtClean="0">
                <a:latin typeface="Arial"/>
                <a:cs typeface="Arial"/>
              </a:rPr>
              <a:t>is challenging due </a:t>
            </a:r>
            <a:r>
              <a:rPr lang="en-US" sz="4000" dirty="0">
                <a:latin typeface="Arial"/>
                <a:cs typeface="Arial"/>
              </a:rPr>
              <a:t>to </a:t>
            </a:r>
            <a:r>
              <a:rPr lang="en-US" sz="4000" dirty="0" smtClean="0">
                <a:latin typeface="Arial"/>
                <a:cs typeface="Arial"/>
              </a:rPr>
              <a:t>obstacles 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    a</a:t>
            </a:r>
            <a:r>
              <a:rPr lang="en-US" sz="4000" dirty="0" smtClean="0">
                <a:latin typeface="Arial"/>
                <a:cs typeface="Arial"/>
              </a:rPr>
              <a:t>nd  </a:t>
            </a:r>
            <a:r>
              <a:rPr lang="en-US" sz="4000" dirty="0" smtClean="0">
                <a:latin typeface="Arial"/>
                <a:cs typeface="Arial"/>
              </a:rPr>
              <a:t>symmetry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141665" y="27924141"/>
            <a:ext cx="16349867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Results</a:t>
            </a:r>
          </a:p>
        </p:txBody>
      </p:sp>
      <p:sp>
        <p:nvSpPr>
          <p:cNvPr id="193" name="Text Box 22"/>
          <p:cNvSpPr txBox="1">
            <a:spLocks noChangeArrowheads="1"/>
          </p:cNvSpPr>
          <p:nvPr/>
        </p:nvSpPr>
        <p:spPr bwMode="auto">
          <a:xfrm>
            <a:off x="28301760" y="2389398"/>
            <a:ext cx="17526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2446" y="3029819"/>
            <a:ext cx="2153740" cy="215374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4766" y="3207057"/>
            <a:ext cx="1782952" cy="1780794"/>
          </a:xfrm>
          <a:prstGeom prst="rect">
            <a:avLst/>
          </a:prstGeom>
        </p:spPr>
      </p:pic>
      <p:sp>
        <p:nvSpPr>
          <p:cNvPr id="196" name="Text Box 22"/>
          <p:cNvSpPr txBox="1">
            <a:spLocks noChangeArrowheads="1"/>
          </p:cNvSpPr>
          <p:nvPr/>
        </p:nvSpPr>
        <p:spPr bwMode="auto">
          <a:xfrm>
            <a:off x="24174261" y="2477548"/>
            <a:ext cx="2153740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0"/>
          <a:stretch/>
        </p:blipFill>
        <p:spPr>
          <a:xfrm>
            <a:off x="29890096" y="3148822"/>
            <a:ext cx="1511719" cy="1795060"/>
          </a:xfrm>
          <a:prstGeom prst="rect">
            <a:avLst/>
          </a:prstGeom>
        </p:spPr>
      </p:pic>
      <p:sp>
        <p:nvSpPr>
          <p:cNvPr id="199" name="TextBox 198"/>
          <p:cNvSpPr txBox="1"/>
          <p:nvPr/>
        </p:nvSpPr>
        <p:spPr>
          <a:xfrm>
            <a:off x="25524642" y="576359"/>
            <a:ext cx="5877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Department of Electrical and Computer Engineering, 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University </a:t>
            </a:r>
            <a:r>
              <a:rPr lang="en-US" sz="3200" dirty="0">
                <a:latin typeface="Arial"/>
                <a:cs typeface="Arial"/>
              </a:rPr>
              <a:t>of Houston</a:t>
            </a:r>
            <a:endParaRPr lang="en-US" sz="3200" dirty="0"/>
          </a:p>
        </p:txBody>
      </p:sp>
      <p:pic>
        <p:nvPicPr>
          <p:cNvPr id="200" name="Picture 199" descr="Leaf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099" y="7106398"/>
            <a:ext cx="6507107" cy="4880330"/>
          </a:xfrm>
          <a:prstGeom prst="rect">
            <a:avLst/>
          </a:prstGeom>
        </p:spPr>
      </p:pic>
      <p:pic>
        <p:nvPicPr>
          <p:cNvPr id="201" name="Picture 200" descr="Covari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37" y="12351045"/>
            <a:ext cx="8414205" cy="6285552"/>
          </a:xfrm>
          <a:prstGeom prst="rect">
            <a:avLst/>
          </a:prstGeom>
        </p:spPr>
      </p:pic>
      <p:pic>
        <p:nvPicPr>
          <p:cNvPr id="203" name="Picture 202" descr="experimen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93" y="29851734"/>
            <a:ext cx="14074995" cy="9890537"/>
          </a:xfrm>
          <a:prstGeom prst="rect">
            <a:avLst/>
          </a:prstGeom>
        </p:spPr>
      </p:pic>
      <p:pic>
        <p:nvPicPr>
          <p:cNvPr id="204" name="Picture 203" descr="two_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958" y="14919171"/>
            <a:ext cx="4171950" cy="4171950"/>
          </a:xfrm>
          <a:prstGeom prst="rect">
            <a:avLst/>
          </a:prstGeom>
        </p:spPr>
      </p:pic>
      <p:pic>
        <p:nvPicPr>
          <p:cNvPr id="205" name="Picture 204" descr="Two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576359"/>
            <a:ext cx="4178300" cy="4191000"/>
          </a:xfrm>
          <a:prstGeom prst="rect">
            <a:avLst/>
          </a:prstGeom>
        </p:spPr>
      </p:pic>
      <p:pic>
        <p:nvPicPr>
          <p:cNvPr id="206" name="Picture 205" descr="two_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5187803"/>
            <a:ext cx="4191000" cy="4197350"/>
          </a:xfrm>
          <a:prstGeom prst="rect">
            <a:avLst/>
          </a:prstGeom>
        </p:spPr>
      </p:pic>
      <p:pic>
        <p:nvPicPr>
          <p:cNvPr id="207" name="Picture 206" descr="two_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358" y="9837253"/>
            <a:ext cx="4191000" cy="4197350"/>
          </a:xfrm>
          <a:prstGeom prst="rect">
            <a:avLst/>
          </a:prstGeom>
        </p:spPr>
      </p:pic>
      <p:pic>
        <p:nvPicPr>
          <p:cNvPr id="208" name="Picture 207" descr="two_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769" y="11592854"/>
            <a:ext cx="4171950" cy="4184650"/>
          </a:xfrm>
          <a:prstGeom prst="rect">
            <a:avLst/>
          </a:prstGeom>
        </p:spPr>
      </p:pic>
      <p:pic>
        <p:nvPicPr>
          <p:cNvPr id="209" name="Picture 208" descr="one_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14900121"/>
            <a:ext cx="4178300" cy="4191000"/>
          </a:xfrm>
          <a:prstGeom prst="rect">
            <a:avLst/>
          </a:prstGeom>
        </p:spPr>
      </p:pic>
      <p:pic>
        <p:nvPicPr>
          <p:cNvPr id="210" name="Picture 209" descr="one_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08" y="509327"/>
            <a:ext cx="4171950" cy="4178300"/>
          </a:xfrm>
          <a:prstGeom prst="rect">
            <a:avLst/>
          </a:prstGeom>
        </p:spPr>
      </p:pic>
      <p:pic>
        <p:nvPicPr>
          <p:cNvPr id="211" name="Picture 210" descr="one_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08" y="5167344"/>
            <a:ext cx="4178300" cy="4197350"/>
          </a:xfrm>
          <a:prstGeom prst="rect">
            <a:avLst/>
          </a:prstGeom>
        </p:spPr>
      </p:pic>
      <p:pic>
        <p:nvPicPr>
          <p:cNvPr id="212" name="Picture 211" descr="one_4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958" y="9837253"/>
            <a:ext cx="4191000" cy="4197350"/>
          </a:xfrm>
          <a:prstGeom prst="rect">
            <a:avLst/>
          </a:prstGeom>
        </p:spPr>
      </p:pic>
      <p:pic>
        <p:nvPicPr>
          <p:cNvPr id="213" name="Picture 212" descr="one_5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769" y="6953998"/>
            <a:ext cx="4184650" cy="4184650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17034504" y="6953998"/>
            <a:ext cx="960483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designed an algorithm for controlling the position of two robots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For simplicity, we assume that friction</a:t>
            </a:r>
          </a:p>
          <a:p>
            <a:r>
              <a:rPr lang="en-US" sz="4000" dirty="0" smtClean="0">
                <a:latin typeface="Arial"/>
                <a:cs typeface="Arial"/>
              </a:rPr>
              <a:t>    is infinite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Following this path we can get to the ending points when getting the same input.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7034504" y="12830311"/>
            <a:ext cx="9598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Two robot positioning: </a:t>
            </a:r>
            <a:r>
              <a:rPr lang="en-US" sz="4000" dirty="0" smtClean="0">
                <a:latin typeface="Arial"/>
                <a:cs typeface="Arial"/>
              </a:rPr>
              <a:t>switching positions </a:t>
            </a:r>
            <a:r>
              <a:rPr lang="en-US" sz="4000" dirty="0">
                <a:latin typeface="Arial"/>
                <a:cs typeface="Arial"/>
              </a:rPr>
              <a:t>using walls with infinite </a:t>
            </a:r>
            <a:r>
              <a:rPr lang="en-US" sz="4000" dirty="0" smtClean="0">
                <a:latin typeface="Arial"/>
                <a:cs typeface="Arial"/>
              </a:rPr>
              <a:t>friction</a:t>
            </a: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32668" y="12314527"/>
            <a:ext cx="6971526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Maintaining group cohesion while steering a swarm through an arbitrary maze requires covariance </a:t>
            </a:r>
            <a:r>
              <a:rPr lang="en-US" sz="4000" dirty="0" smtClean="0">
                <a:latin typeface="Arial"/>
                <a:cs typeface="Arial"/>
              </a:rPr>
              <a:t>control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Pushing swarm into vertical walls does not change </a:t>
            </a:r>
            <a:r>
              <a:rPr lang="en-US" sz="4000" i="1" dirty="0" smtClean="0">
                <a:latin typeface="Arial"/>
                <a:cs typeface="Arial"/>
              </a:rPr>
              <a:t>x</a:t>
            </a:r>
            <a:r>
              <a:rPr lang="en-US" sz="4000" dirty="0" smtClean="0">
                <a:latin typeface="Arial"/>
                <a:cs typeface="Arial"/>
              </a:rPr>
              <a:t> and </a:t>
            </a:r>
            <a:r>
              <a:rPr lang="en-US" sz="4000" i="1" dirty="0" smtClean="0">
                <a:latin typeface="Arial"/>
                <a:cs typeface="Arial"/>
              </a:rPr>
              <a:t>y</a:t>
            </a:r>
            <a:r>
              <a:rPr lang="en-US" sz="4000" dirty="0" smtClean="0">
                <a:latin typeface="Arial"/>
                <a:cs typeface="Arial"/>
              </a:rPr>
              <a:t> position correlation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</a:t>
            </a:r>
            <a:r>
              <a:rPr lang="en-US" sz="4000" dirty="0">
                <a:latin typeface="Arial"/>
                <a:cs typeface="Arial"/>
              </a:rPr>
              <a:t>need to </a:t>
            </a:r>
            <a:r>
              <a:rPr lang="en-US" sz="4000" dirty="0" smtClean="0">
                <a:latin typeface="Arial"/>
                <a:cs typeface="Arial"/>
              </a:rPr>
              <a:t>break this </a:t>
            </a:r>
            <a:r>
              <a:rPr lang="en-US" sz="4000" dirty="0">
                <a:latin typeface="Arial"/>
                <a:cs typeface="Arial"/>
              </a:rPr>
              <a:t>symmetry</a:t>
            </a:r>
          </a:p>
          <a:p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60217" y="22475510"/>
            <a:ext cx="68251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Friction is sufficient to break the symmetry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Wall friction reduces </a:t>
            </a:r>
            <a:r>
              <a:rPr lang="en-US" sz="4000" dirty="0" smtClean="0">
                <a:latin typeface="Arial"/>
                <a:cs typeface="Arial"/>
              </a:rPr>
              <a:t>forward force for robots </a:t>
            </a:r>
            <a:r>
              <a:rPr lang="en-US" sz="4000" dirty="0">
                <a:latin typeface="Arial"/>
                <a:cs typeface="Arial"/>
              </a:rPr>
              <a:t>near a wall, but not </a:t>
            </a:r>
            <a:r>
              <a:rPr lang="en-US" sz="4000" dirty="0" smtClean="0">
                <a:latin typeface="Arial"/>
                <a:cs typeface="Arial"/>
              </a:rPr>
              <a:t>for </a:t>
            </a:r>
            <a:r>
              <a:rPr lang="en-US" sz="4000" dirty="0">
                <a:latin typeface="Arial"/>
                <a:cs typeface="Arial"/>
              </a:rPr>
              <a:t>free </a:t>
            </a:r>
            <a:r>
              <a:rPr lang="en-US" sz="4000" dirty="0" smtClean="0">
                <a:latin typeface="Arial"/>
                <a:cs typeface="Arial"/>
              </a:rPr>
              <a:t>robots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160218" y="39742271"/>
            <a:ext cx="163313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used </a:t>
            </a:r>
            <a:r>
              <a:rPr lang="en-US" sz="4000" i="1" dirty="0" err="1" smtClean="0">
                <a:latin typeface="Arial"/>
                <a:cs typeface="Arial"/>
              </a:rPr>
              <a:t>kilobots</a:t>
            </a:r>
            <a:r>
              <a:rPr lang="en-US" sz="4000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to show that wall friction enables covariance control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Global Input: </a:t>
            </a:r>
            <a:r>
              <a:rPr lang="en-US" sz="4000" dirty="0" err="1">
                <a:latin typeface="Arial"/>
                <a:cs typeface="Arial"/>
              </a:rPr>
              <a:t>k</a:t>
            </a:r>
            <a:r>
              <a:rPr lang="en-US" sz="4000" dirty="0" err="1" smtClean="0">
                <a:latin typeface="Arial"/>
                <a:cs typeface="Arial"/>
              </a:rPr>
              <a:t>ilobots</a:t>
            </a:r>
            <a:r>
              <a:rPr lang="en-US" sz="4000" dirty="0" smtClean="0">
                <a:latin typeface="Arial"/>
                <a:cs typeface="Arial"/>
              </a:rPr>
              <a:t> go to the brightest light source in the room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Plot shows covariance control is possible   </a:t>
            </a:r>
            <a:endParaRPr lang="en-US" sz="4000" i="1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26" name="Picture 25" descr="twoR_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611" y="20111756"/>
            <a:ext cx="7226960" cy="5420220"/>
          </a:xfrm>
          <a:prstGeom prst="rect">
            <a:avLst/>
          </a:prstGeom>
        </p:spPr>
      </p:pic>
      <p:pic>
        <p:nvPicPr>
          <p:cNvPr id="27" name="Picture 26" descr="twoR_2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394" y="37933879"/>
            <a:ext cx="7159227" cy="5369420"/>
          </a:xfrm>
          <a:prstGeom prst="rect">
            <a:avLst/>
          </a:prstGeom>
        </p:spPr>
      </p:pic>
      <p:pic>
        <p:nvPicPr>
          <p:cNvPr id="28" name="Picture 27" descr="twoR_3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344" y="31429960"/>
            <a:ext cx="7159227" cy="5369420"/>
          </a:xfrm>
          <a:prstGeom prst="rect">
            <a:avLst/>
          </a:prstGeom>
        </p:spPr>
      </p:pic>
      <p:pic>
        <p:nvPicPr>
          <p:cNvPr id="30" name="Picture 29" descr="twoR_4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344" y="25778211"/>
            <a:ext cx="7159227" cy="5369420"/>
          </a:xfrm>
          <a:prstGeom prst="rect">
            <a:avLst/>
          </a:prstGeom>
        </p:spPr>
      </p:pic>
      <p:pic>
        <p:nvPicPr>
          <p:cNvPr id="31" name="Picture 30" descr="twoR_5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1699" y="16192655"/>
            <a:ext cx="7159227" cy="536942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6985819" y="33059895"/>
            <a:ext cx="42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6985819" y="15229595"/>
            <a:ext cx="729588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Arial"/>
                <a:cs typeface="Arial"/>
              </a:rPr>
              <a:t>Two </a:t>
            </a:r>
            <a:r>
              <a:rPr lang="en-US" sz="4000" dirty="0">
                <a:latin typeface="Arial"/>
                <a:cs typeface="Arial"/>
              </a:rPr>
              <a:t>robot positioning using </a:t>
            </a:r>
            <a:r>
              <a:rPr lang="en-US" sz="4000" dirty="0" smtClean="0">
                <a:latin typeface="Arial"/>
                <a:cs typeface="Arial"/>
              </a:rPr>
              <a:t>hardware </a:t>
            </a:r>
            <a:r>
              <a:rPr lang="en-US" sz="4000" dirty="0">
                <a:latin typeface="Arial"/>
                <a:cs typeface="Arial"/>
              </a:rPr>
              <a:t>setup </a:t>
            </a:r>
            <a:r>
              <a:rPr lang="en-US" sz="4000" dirty="0" smtClean="0">
                <a:latin typeface="Arial"/>
                <a:cs typeface="Arial"/>
              </a:rPr>
              <a:t>with two </a:t>
            </a:r>
            <a:r>
              <a:rPr lang="en-US" sz="4000" dirty="0" err="1">
                <a:latin typeface="Arial"/>
                <a:cs typeface="Arial"/>
              </a:rPr>
              <a:t>kilobot</a:t>
            </a:r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robots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W</a:t>
            </a:r>
            <a:r>
              <a:rPr lang="en-US" sz="4000" dirty="0" smtClean="0">
                <a:latin typeface="Arial"/>
                <a:cs typeface="Arial"/>
              </a:rPr>
              <a:t>alls </a:t>
            </a:r>
            <a:r>
              <a:rPr lang="en-US" sz="4000" dirty="0">
                <a:latin typeface="Arial"/>
                <a:cs typeface="Arial"/>
              </a:rPr>
              <a:t>have </a:t>
            </a:r>
            <a:r>
              <a:rPr lang="en-US" sz="4000" i="1" dirty="0">
                <a:latin typeface="Arial"/>
                <a:cs typeface="Arial"/>
              </a:rPr>
              <a:t>nearly</a:t>
            </a:r>
            <a:r>
              <a:rPr lang="en-US" sz="4000" dirty="0">
                <a:latin typeface="Arial"/>
                <a:cs typeface="Arial"/>
              </a:rPr>
              <a:t> infinite </a:t>
            </a:r>
            <a:r>
              <a:rPr lang="en-US" sz="4000" dirty="0" smtClean="0">
                <a:latin typeface="Arial"/>
                <a:cs typeface="Arial"/>
              </a:rPr>
              <a:t>friction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R</a:t>
            </a:r>
            <a:r>
              <a:rPr lang="en-US" sz="4000" dirty="0" smtClean="0">
                <a:latin typeface="Arial"/>
                <a:cs typeface="Arial"/>
              </a:rPr>
              <a:t>obot </a:t>
            </a:r>
            <a:r>
              <a:rPr lang="en-US" sz="4000" dirty="0">
                <a:latin typeface="Arial"/>
                <a:cs typeface="Arial"/>
              </a:rPr>
              <a:t>with </a:t>
            </a:r>
            <a:r>
              <a:rPr lang="en-US" sz="4000" dirty="0" smtClean="0">
                <a:latin typeface="Arial"/>
                <a:cs typeface="Arial"/>
              </a:rPr>
              <a:t>blue path is </a:t>
            </a:r>
            <a:r>
              <a:rPr lang="en-US" sz="4000" dirty="0">
                <a:latin typeface="Arial"/>
                <a:cs typeface="Arial"/>
              </a:rPr>
              <a:t>stopped by the wall until the light changes </a:t>
            </a:r>
            <a:r>
              <a:rPr lang="en-US" sz="4000" dirty="0" smtClean="0">
                <a:latin typeface="Arial"/>
                <a:cs typeface="Arial"/>
              </a:rPr>
              <a:t>orientation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</a:t>
            </a:r>
            <a:r>
              <a:rPr lang="en-US" sz="4000" dirty="0" smtClean="0">
                <a:latin typeface="Arial"/>
                <a:cs typeface="Arial"/>
              </a:rPr>
              <a:t>he </a:t>
            </a:r>
            <a:r>
              <a:rPr lang="en-US" sz="4000" dirty="0">
                <a:latin typeface="Arial"/>
                <a:cs typeface="Arial"/>
              </a:rPr>
              <a:t>orange robot in free-space is unhindered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6919478" y="39476361"/>
            <a:ext cx="14406422" cy="407203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6919478" y="38164783"/>
            <a:ext cx="14521447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Future Opportunities</a:t>
            </a:r>
          </a:p>
        </p:txBody>
      </p:sp>
      <p:pic>
        <p:nvPicPr>
          <p:cNvPr id="2" name="Picture 1" descr="nRobot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6847" y="25627145"/>
            <a:ext cx="9244991" cy="11894923"/>
          </a:xfrm>
          <a:prstGeom prst="rect">
            <a:avLst/>
          </a:prstGeom>
        </p:spPr>
      </p:pic>
      <p:sp>
        <p:nvSpPr>
          <p:cNvPr id="63" name="Donut 62"/>
          <p:cNvSpPr/>
          <p:nvPr/>
        </p:nvSpPr>
        <p:spPr>
          <a:xfrm>
            <a:off x="28352140" y="21903848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6577769" y="21776840"/>
            <a:ext cx="2119607" cy="12176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Donut 66"/>
          <p:cNvSpPr/>
          <p:nvPr/>
        </p:nvSpPr>
        <p:spPr>
          <a:xfrm>
            <a:off x="28347945" y="22678675"/>
            <a:ext cx="203199" cy="211666"/>
          </a:xfrm>
          <a:prstGeom prst="donu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8316368" y="22528158"/>
            <a:ext cx="30480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8307794" y="22287022"/>
            <a:ext cx="30480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6577769" y="21799846"/>
            <a:ext cx="1545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Robot</a:t>
            </a:r>
          </a:p>
          <a:p>
            <a:r>
              <a:rPr lang="en-US" sz="1800" dirty="0" smtClean="0"/>
              <a:t>Bottom Path</a:t>
            </a:r>
          </a:p>
          <a:p>
            <a:r>
              <a:rPr lang="en-US" sz="1800" dirty="0" smtClean="0"/>
              <a:t>Top Path</a:t>
            </a:r>
          </a:p>
          <a:p>
            <a:r>
              <a:rPr lang="en-US" sz="1800" dirty="0" smtClean="0"/>
              <a:t>Goal Positions</a:t>
            </a:r>
            <a:endParaRPr lang="en-US" sz="1800" dirty="0"/>
          </a:p>
        </p:txBody>
      </p:sp>
      <p:pic>
        <p:nvPicPr>
          <p:cNvPr id="4" name="Picture 3" descr="SWARM.JP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" y="2182283"/>
            <a:ext cx="7991712" cy="2372332"/>
          </a:xfrm>
          <a:prstGeom prst="rect">
            <a:avLst/>
          </a:prstGeom>
        </p:spPr>
      </p:pic>
      <p:pic>
        <p:nvPicPr>
          <p:cNvPr id="5" name="Picture 4" descr="Friction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337" y="22600050"/>
            <a:ext cx="9506195" cy="4265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86096" y="26905979"/>
            <a:ext cx="4930751" cy="9941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can extend this algorithm to control the position of </a:t>
            </a:r>
            <a:r>
              <a:rPr lang="en-US" sz="4000" i="1" dirty="0" smtClean="0">
                <a:latin typeface="Arial"/>
                <a:cs typeface="Arial"/>
              </a:rPr>
              <a:t>n</a:t>
            </a:r>
            <a:r>
              <a:rPr lang="en-US" sz="4000" dirty="0" smtClean="0">
                <a:latin typeface="Arial"/>
                <a:cs typeface="Arial"/>
              </a:rPr>
              <a:t> robots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Algorithm has </a:t>
            </a:r>
            <a:r>
              <a:rPr lang="en-US" sz="4000" i="1" dirty="0" smtClean="0">
                <a:latin typeface="Arial"/>
                <a:cs typeface="Arial"/>
              </a:rPr>
              <a:t>n</a:t>
            </a:r>
            <a:r>
              <a:rPr lang="en-US" sz="4000" dirty="0" smtClean="0">
                <a:latin typeface="Arial"/>
                <a:cs typeface="Arial"/>
              </a:rPr>
              <a:t> iterations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I</a:t>
            </a:r>
            <a:r>
              <a:rPr lang="en-US" sz="4000" dirty="0" smtClean="0">
                <a:latin typeface="Arial"/>
                <a:cs typeface="Arial"/>
              </a:rPr>
              <a:t>teration </a:t>
            </a:r>
            <a:r>
              <a:rPr lang="en-US" sz="4000" i="1" dirty="0" smtClean="0">
                <a:latin typeface="Arial"/>
                <a:cs typeface="Arial"/>
              </a:rPr>
              <a:t>k</a:t>
            </a:r>
            <a:r>
              <a:rPr lang="en-US" sz="4000" dirty="0" smtClean="0">
                <a:latin typeface="Arial"/>
                <a:cs typeface="Arial"/>
              </a:rPr>
              <a:t> assumes </a:t>
            </a:r>
            <a:r>
              <a:rPr lang="en-US" sz="4000" i="1" dirty="0" smtClean="0">
                <a:latin typeface="Arial"/>
                <a:cs typeface="Arial"/>
              </a:rPr>
              <a:t>k</a:t>
            </a:r>
            <a:r>
              <a:rPr lang="en-US" sz="4000" dirty="0" smtClean="0">
                <a:latin typeface="Arial"/>
                <a:cs typeface="Arial"/>
              </a:rPr>
              <a:t>-1 robots are at goal positions and moves </a:t>
            </a:r>
            <a:r>
              <a:rPr lang="en-US" sz="4000" i="1" dirty="0" err="1" smtClean="0">
                <a:latin typeface="Arial"/>
                <a:cs typeface="Arial"/>
              </a:rPr>
              <a:t>k</a:t>
            </a:r>
            <a:r>
              <a:rPr lang="en-US" sz="4000" dirty="0" err="1" smtClean="0">
                <a:latin typeface="Arial"/>
                <a:cs typeface="Arial"/>
              </a:rPr>
              <a:t>th</a:t>
            </a:r>
            <a:r>
              <a:rPr lang="en-US" sz="4000" dirty="0" smtClean="0">
                <a:latin typeface="Arial"/>
                <a:cs typeface="Arial"/>
              </a:rPr>
              <a:t> robot to desired position</a:t>
            </a: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19478" y="39809249"/>
            <a:ext cx="1361731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Efficiently steer robot swarm through a maze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Use obstacles and wall friction to partition swarm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Implementing</a:t>
            </a:r>
            <a:r>
              <a:rPr lang="en-US" sz="4000" i="1" dirty="0" smtClean="0">
                <a:latin typeface="Arial"/>
                <a:cs typeface="Arial"/>
              </a:rPr>
              <a:t> n </a:t>
            </a:r>
            <a:r>
              <a:rPr lang="en-US" sz="4000" dirty="0" smtClean="0">
                <a:latin typeface="Arial"/>
                <a:cs typeface="Arial"/>
              </a:rPr>
              <a:t>robot position algorithm with </a:t>
            </a:r>
            <a:r>
              <a:rPr lang="en-US" sz="4000" dirty="0" err="1" smtClean="0">
                <a:latin typeface="Arial"/>
                <a:cs typeface="Arial"/>
              </a:rPr>
              <a:t>kilobots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Solving position control algorithm with finite friction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Automatic covariance control law using wall friction</a:t>
            </a:r>
            <a:endParaRPr lang="en-US"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7405</TotalTime>
  <Words>348</Words>
  <Application>Microsoft Macintosh PowerPoint</Application>
  <PresentationFormat>Custom</PresentationFormat>
  <Paragraphs>92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250</cp:revision>
  <cp:lastPrinted>2015-01-06T20:49:17Z</cp:lastPrinted>
  <dcterms:created xsi:type="dcterms:W3CDTF">2013-11-20T00:06:42Z</dcterms:created>
  <dcterms:modified xsi:type="dcterms:W3CDTF">2015-09-24T13:55:27Z</dcterms:modified>
</cp:coreProperties>
</file>